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96" r:id="rId4"/>
    <p:sldId id="286" r:id="rId5"/>
    <p:sldId id="257" r:id="rId6"/>
    <p:sldId id="275" r:id="rId7"/>
    <p:sldId id="258" r:id="rId8"/>
    <p:sldId id="259" r:id="rId9"/>
    <p:sldId id="260" r:id="rId10"/>
    <p:sldId id="287" r:id="rId11"/>
    <p:sldId id="261" r:id="rId12"/>
    <p:sldId id="262" r:id="rId13"/>
    <p:sldId id="263" r:id="rId14"/>
    <p:sldId id="264" r:id="rId15"/>
    <p:sldId id="279" r:id="rId16"/>
    <p:sldId id="292" r:id="rId17"/>
    <p:sldId id="288" r:id="rId18"/>
    <p:sldId id="283" r:id="rId19"/>
    <p:sldId id="289" r:id="rId20"/>
    <p:sldId id="290" r:id="rId21"/>
    <p:sldId id="284" r:id="rId22"/>
    <p:sldId id="268" r:id="rId23"/>
    <p:sldId id="270" r:id="rId24"/>
    <p:sldId id="271" r:id="rId25"/>
    <p:sldId id="274" r:id="rId26"/>
    <p:sldId id="272" r:id="rId27"/>
    <p:sldId id="273" r:id="rId28"/>
    <p:sldId id="278" r:id="rId29"/>
    <p:sldId id="276" r:id="rId30"/>
    <p:sldId id="281" r:id="rId31"/>
    <p:sldId id="293" r:id="rId32"/>
    <p:sldId id="277" r:id="rId33"/>
    <p:sldId id="294" r:id="rId34"/>
    <p:sldId id="285" r:id="rId35"/>
    <p:sldId id="280" r:id="rId36"/>
    <p:sldId id="291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5625"/>
    <a:srgbClr val="014388"/>
    <a:srgbClr val="012D5E"/>
    <a:srgbClr val="FFFA8D"/>
    <a:srgbClr val="42A3FC"/>
    <a:srgbClr val="A8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631"/>
  </p:normalViewPr>
  <p:slideViewPr>
    <p:cSldViewPr snapToGrid="0" snapToObjects="1">
      <p:cViewPr varScale="1">
        <p:scale>
          <a:sx n="90" d="100"/>
          <a:sy n="90" d="100"/>
        </p:scale>
        <p:origin x="23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7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12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16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1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9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18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11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9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 do godzinnego</a:t>
            </a:r>
            <a:br>
              <a:rPr lang="pl-PL" dirty="0"/>
            </a:br>
            <a:r>
              <a:rPr lang="pl-PL" dirty="0"/>
              <a:t>studium Księgi Hioba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000" dirty="0"/>
              <a:t>jesień ’2021</a:t>
            </a:r>
            <a:endParaRPr lang="pl-PL" dirty="0"/>
          </a:p>
          <a:p>
            <a:endParaRPr lang="pl-PL" dirty="0"/>
          </a:p>
          <a:p>
            <a:pPr algn="r"/>
            <a:r>
              <a:rPr lang="pl-PL" sz="1500" dirty="0"/>
              <a:t>Wojtek Apel, </a:t>
            </a:r>
            <a:r>
              <a:rPr lang="pl-PL" sz="1500" dirty="0" err="1"/>
              <a:t>wojtek@pp.org.pl</a:t>
            </a:r>
            <a:endParaRPr lang="pl-PL" sz="1500" dirty="0"/>
          </a:p>
          <a:p>
            <a:pPr algn="r"/>
            <a:r>
              <a:rPr lang="pl-PL" sz="1500" dirty="0"/>
              <a:t>Materiał dostępny na http://</a:t>
            </a:r>
            <a:r>
              <a:rPr lang="pl-PL" sz="1500" dirty="0" err="1"/>
              <a:t>wojtek.pp.org.pl</a:t>
            </a:r>
            <a:r>
              <a:rPr lang="pl-PL" sz="1500" dirty="0"/>
              <a:t>/</a:t>
            </a:r>
            <a:r>
              <a:rPr lang="pl-PL" sz="1500" dirty="0" err="1"/>
              <a:t>tag</a:t>
            </a:r>
            <a:r>
              <a:rPr lang="pl-PL" sz="1500" dirty="0"/>
              <a:t>/lista/</a:t>
            </a:r>
            <a:r>
              <a:rPr lang="pl-PL" sz="1500" dirty="0" err="1"/>
              <a:t>hiob</a:t>
            </a:r>
            <a:endParaRPr lang="pl-PL" sz="1500" dirty="0"/>
          </a:p>
          <a:p>
            <a:pPr algn="r"/>
            <a:r>
              <a:rPr lang="pl-PL" sz="1500" dirty="0"/>
              <a:t>Teksty pochodzą z przekładu Biblii Tysiąclecia, wydanie 5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3" y="4345781"/>
            <a:ext cx="1824037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</a:t>
            </a:r>
            <a:br>
              <a:rPr lang="pl-PL" dirty="0"/>
            </a:br>
            <a:r>
              <a:rPr lang="pl-PL" dirty="0"/>
              <a:t>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baseline="30000" dirty="0"/>
              <a:t>(3) </a:t>
            </a:r>
            <a:r>
              <a:rPr lang="pl-PL" sz="2400" dirty="0"/>
              <a:t>Majętność jego </a:t>
            </a:r>
            <a:r>
              <a:rPr lang="pl-PL" sz="2400" b="1" dirty="0"/>
              <a:t>stanowiło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364036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403412" y="3107765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3CE8F366-2A2C-5246-915B-1E78DE5F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aktywa+zarząd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(2) </a:t>
            </a:r>
            <a:r>
              <a:rPr lang="pl-PL" sz="2400" b="1" dirty="0"/>
              <a:t>Miał siedmiu synów i trzy córki. </a:t>
            </a:r>
            <a:r>
              <a:rPr lang="pl-PL" sz="2400" dirty="0"/>
              <a:t>Majętność jego stanowiło siedem tysięcy owiec, trzy tysiące wielbłądów, pięćset jarzm wołów, pięćset oślic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16786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388471" y="2704353"/>
            <a:ext cx="0" cy="3436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5EFF8971-1B3E-FF4C-AFFB-E9A0BA2C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1-6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086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Pewnego dnia, gdy synowie Boży poszli stawić się przed Panem, szatan też poszedł z nimi.</a:t>
            </a:r>
            <a:br>
              <a:rPr lang="pl-PL" sz="2400" dirty="0"/>
            </a:br>
            <a:r>
              <a:rPr lang="pl-PL" sz="2400" baseline="30000" dirty="0"/>
              <a:t>(2)</a:t>
            </a:r>
            <a:r>
              <a:rPr lang="pl-PL" sz="2400" dirty="0"/>
              <a:t> I rzekł Pan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odpowiedział Panu: Przemierzałem ziemię i wędrowałem po niej.</a:t>
            </a:r>
          </a:p>
          <a:p>
            <a:pPr marL="0" indent="0">
              <a:buNone/>
            </a:pPr>
            <a:r>
              <a:rPr lang="pl-PL" sz="2400" baseline="30000" dirty="0"/>
              <a:t>(3)</a:t>
            </a:r>
            <a:r>
              <a:rPr lang="pl-PL" sz="2400" dirty="0"/>
              <a:t> Rzekł Pan szatanowi: Zwróciłeś uwagę na sługę mego, Hioba? Bo nie ma na całej ziemi drugiego, kto by był tak prawy, sprawiedliwy, bogobojny i unikający zła jak on. Jeszcze trwa w swej prawości, choć mnie nakłoniłeś do zrujnowania go, na próżno.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Na to szatan odpowiedział Panu: Skóra za skórę. Wszystko, co człowiek posiada, odda za swoje życie.</a:t>
            </a:r>
          </a:p>
          <a:p>
            <a:pPr marL="0" indent="0">
              <a:buNone/>
            </a:pPr>
            <a:r>
              <a:rPr lang="pl-PL" sz="2400" baseline="30000" dirty="0"/>
              <a:t>(5)</a:t>
            </a:r>
            <a:r>
              <a:rPr lang="pl-PL" sz="2400" dirty="0"/>
              <a:t> Wyciągnij, proszę, rękę i dotknij jego kości i ciała.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I rzekł Pan do szatana: Oto jest w twej mocy. Życie mu tylko zachowaj!</a:t>
            </a:r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>
          <a:xfrm>
            <a:off x="403412" y="4452730"/>
            <a:ext cx="0" cy="139147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6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7-10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Odszedł szatan sprzed oblicza Pańskiego i obsypał Hioba trądem złośliwym, od palca stopy aż po czubek głowy. Hiob wziął więc skorupę, by się nią drapać, siedząc na popiele.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Rzekła mu żona: Jeszcze trwasz mocno w swej prawości? Złorzecz Bogu i umieraj!</a:t>
            </a:r>
          </a:p>
          <a:p>
            <a:pPr marL="0" indent="0">
              <a:buNone/>
            </a:pPr>
            <a:r>
              <a:rPr lang="pl-PL" sz="2400" baseline="30000" dirty="0"/>
              <a:t>(10)</a:t>
            </a:r>
            <a:r>
              <a:rPr lang="pl-PL" sz="2400" dirty="0"/>
              <a:t> Hiob jej odpowiedział: Mówisz jak kobieta szalona. Dobro przyjęliśmy z ręki Boga. Czemu zła przyjąć nie możemy?</a:t>
            </a:r>
          </a:p>
          <a:p>
            <a:pPr marL="0" indent="0">
              <a:buNone/>
            </a:pPr>
            <a:r>
              <a:rPr lang="pl-PL" sz="2400" dirty="0"/>
              <a:t>W tym wszystkim Hiob nie zgrzeszył swymi ustami.</a:t>
            </a:r>
          </a:p>
        </p:txBody>
      </p:sp>
    </p:spTree>
    <p:extLst>
      <p:ext uri="{BB962C8B-B14F-4D97-AF65-F5344CB8AC3E}">
        <p14:creationId xmlns:p14="http://schemas.microsoft.com/office/powerpoint/2010/main" val="20777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od 11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(11)</a:t>
            </a:r>
            <a:r>
              <a:rPr lang="pl-PL" sz="2400" dirty="0"/>
              <a:t> Usłyszeli trzej przyjaciele Hioba o wszystkim, co na niego spadło, i przyszli, każdy z nich z miejscowości swojej: </a:t>
            </a:r>
            <a:r>
              <a:rPr lang="pl-PL" sz="2400" dirty="0" err="1"/>
              <a:t>Elifaz</a:t>
            </a:r>
            <a:r>
              <a:rPr lang="pl-PL" sz="2400" dirty="0"/>
              <a:t> z </a:t>
            </a:r>
            <a:r>
              <a:rPr lang="pl-PL" sz="2400" dirty="0" err="1"/>
              <a:t>Temanu</a:t>
            </a:r>
            <a:r>
              <a:rPr lang="pl-PL" sz="2400" dirty="0"/>
              <a:t>, </a:t>
            </a:r>
            <a:r>
              <a:rPr lang="pl-PL" sz="2400" dirty="0" err="1"/>
              <a:t>Bildad</a:t>
            </a:r>
            <a:r>
              <a:rPr lang="pl-PL" sz="2400" dirty="0"/>
              <a:t> z </a:t>
            </a:r>
            <a:r>
              <a:rPr lang="pl-PL" sz="2400" dirty="0" err="1"/>
              <a:t>Szuach</a:t>
            </a:r>
            <a:r>
              <a:rPr lang="pl-PL" sz="2400" dirty="0"/>
              <a:t> i </a:t>
            </a:r>
            <a:r>
              <a:rPr lang="pl-PL" sz="2400" dirty="0" err="1"/>
              <a:t>Sofar</a:t>
            </a:r>
            <a:r>
              <a:rPr lang="pl-PL" sz="2400" dirty="0"/>
              <a:t> z </a:t>
            </a:r>
            <a:r>
              <a:rPr lang="pl-PL" sz="2400" dirty="0" err="1"/>
              <a:t>Naamy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Porozumieli się, by przyjść, boleć nad nim i pocieszać go. </a:t>
            </a:r>
            <a:r>
              <a:rPr lang="pl-PL" sz="2400" baseline="30000" dirty="0"/>
              <a:t>(12)</a:t>
            </a:r>
            <a:r>
              <a:rPr lang="pl-PL" sz="2400" dirty="0"/>
              <a:t> Skoro jednak spojrzeli z daleka, nie mogli go poznać. Wykrzyknęli i zapłakali. Każdy z nich rozdarł swe szaty i rzucał proch w górę, na głowę. </a:t>
            </a:r>
            <a:r>
              <a:rPr lang="pl-PL" sz="2400" baseline="30000" dirty="0"/>
              <a:t>(13)</a:t>
            </a:r>
            <a:r>
              <a:rPr lang="pl-PL" sz="2400" dirty="0"/>
              <a:t> Siedzieli z nim na ziemi siedem dni i siedem nocy, nikt nie wyrzekł słowa, bo widzieli ogrom jego bólu.</a:t>
            </a:r>
          </a:p>
        </p:txBody>
      </p:sp>
    </p:spTree>
    <p:extLst>
      <p:ext uri="{BB962C8B-B14F-4D97-AF65-F5344CB8AC3E}">
        <p14:creationId xmlns:p14="http://schemas.microsoft.com/office/powerpoint/2010/main" val="186490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Księgi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/>
              <a:t>Zawiązanie akcji 				</a:t>
            </a:r>
            <a:r>
              <a:rPr lang="mr-IN" sz="3600" dirty="0"/>
              <a:t>–</a:t>
            </a:r>
            <a:r>
              <a:rPr lang="pl-PL" sz="3600" dirty="0"/>
              <a:t> rozdział 1 i 2</a:t>
            </a:r>
          </a:p>
          <a:p>
            <a:pPr lvl="1"/>
            <a:r>
              <a:rPr lang="pl-PL" dirty="0"/>
              <a:t>Narracja i ustalenia Boga z szatanem</a:t>
            </a:r>
          </a:p>
          <a:p>
            <a:pPr lvl="1"/>
            <a:r>
              <a:rPr lang="pl-PL" dirty="0"/>
              <a:t>Eskalacja problemu</a:t>
            </a:r>
          </a:p>
          <a:p>
            <a:r>
              <a:rPr lang="pl-PL" sz="3600" dirty="0"/>
              <a:t>Poemat 						</a:t>
            </a:r>
            <a:r>
              <a:rPr lang="mr-IN" sz="3600" dirty="0"/>
              <a:t>–</a:t>
            </a:r>
            <a:r>
              <a:rPr lang="pl-PL" sz="3600" dirty="0"/>
              <a:t> rozdziały 3 - 37</a:t>
            </a:r>
          </a:p>
          <a:p>
            <a:pPr lvl="1"/>
            <a:r>
              <a:rPr lang="pl-PL" dirty="0"/>
              <a:t>Hiob o swoim urodzeniu</a:t>
            </a:r>
          </a:p>
          <a:p>
            <a:pPr lvl="1"/>
            <a:r>
              <a:rPr lang="pl-PL" dirty="0"/>
              <a:t>Trzy osoby:  wypowiedz i odpowiedz Hioba</a:t>
            </a:r>
          </a:p>
          <a:p>
            <a:pPr lvl="1"/>
            <a:r>
              <a:rPr lang="pl-PL" dirty="0"/>
              <a:t>Czwarta osoba</a:t>
            </a:r>
            <a:endParaRPr lang="pl-PL" sz="2800" dirty="0"/>
          </a:p>
          <a:p>
            <a:r>
              <a:rPr lang="pl-PL" sz="3600" dirty="0"/>
              <a:t>Objawienie się Boga 			</a:t>
            </a:r>
            <a:r>
              <a:rPr lang="mr-IN" sz="3600" dirty="0"/>
              <a:t>–</a:t>
            </a:r>
            <a:r>
              <a:rPr lang="pl-PL" sz="3600" dirty="0"/>
              <a:t> rozdziały 38 - 41</a:t>
            </a:r>
          </a:p>
          <a:p>
            <a:r>
              <a:rPr lang="pl-PL" sz="3600" dirty="0"/>
              <a:t>Wnioski i zamknięcie akcji 		</a:t>
            </a:r>
            <a:r>
              <a:rPr lang="mr-IN" sz="3600" dirty="0"/>
              <a:t>–</a:t>
            </a:r>
            <a:r>
              <a:rPr lang="pl-PL" sz="3600" dirty="0"/>
              <a:t> rozdział 42</a:t>
            </a:r>
          </a:p>
        </p:txBody>
      </p:sp>
    </p:spTree>
    <p:extLst>
      <p:ext uri="{BB962C8B-B14F-4D97-AF65-F5344CB8AC3E}">
        <p14:creationId xmlns:p14="http://schemas.microsoft.com/office/powerpoint/2010/main" val="28390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5617882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3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Otóż wiedziałem o Tobie tylko ze słyszenia, ale teraz zobaczyłem Cię twarzą w twarz.</a:t>
            </a:r>
          </a:p>
          <a:p>
            <a:pPr marL="0" indent="0" algn="ctr">
              <a:buNone/>
            </a:pPr>
            <a:r>
              <a:rPr lang="pl-PL" sz="4400" i="1" dirty="0"/>
              <a:t>(Hiob 42:5)</a:t>
            </a:r>
          </a:p>
          <a:p>
            <a:pPr marL="0" indent="0" algn="ctr">
              <a:buNone/>
            </a:pP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375975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6" name="Owal 5"/>
          <p:cNvSpPr/>
          <p:nvPr/>
        </p:nvSpPr>
        <p:spPr>
          <a:xfrm>
            <a:off x="7020807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2800" b="1" dirty="0">
                <a:solidFill>
                  <a:srgbClr val="012D5E"/>
                </a:solidFill>
              </a:rPr>
              <a:t>Hiob znający Boga</a:t>
            </a:r>
            <a:br>
              <a:rPr lang="pl-PL" sz="2000" b="1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zobaczył Boga </a:t>
            </a:r>
            <a:br>
              <a:rPr lang="pl-PL" sz="2000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twarzą w twarz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dirty="0">
                <a:solidFill>
                  <a:srgbClr val="014388"/>
                </a:solidFill>
              </a:rPr>
              <a:t>Hiob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800" b="1" dirty="0">
                <a:solidFill>
                  <a:srgbClr val="014388"/>
                </a:solidFill>
              </a:rPr>
              <a:t>religijny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słyszał o Bogu</a:t>
            </a:r>
          </a:p>
          <a:p>
            <a:pPr algn="ctr"/>
            <a:r>
              <a:rPr lang="pl-PL" sz="2000" dirty="0">
                <a:solidFill>
                  <a:srgbClr val="014388"/>
                </a:solidFill>
              </a:rPr>
              <a:t>żył bogobojnie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stronił od zła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składał ofiary</a:t>
            </a: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8F5625"/>
                </a:solidFill>
              </a:rPr>
              <a:t>Problemy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Przemyślenia</a:t>
            </a:r>
          </a:p>
          <a:p>
            <a:pPr algn="ctr"/>
            <a:r>
              <a:rPr lang="pl-PL" b="1" dirty="0">
                <a:solidFill>
                  <a:srgbClr val="8F5625"/>
                </a:solidFill>
              </a:rPr>
              <a:t>Objawienie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Zrozumienie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6"/>
            <a:ext cx="248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5A3537-7A23-C44F-A63C-2C02BE2193C7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22943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697033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Wiara taka, jak wiara Hioba </a:t>
            </a:r>
            <a:br>
              <a:rPr lang="pl-PL" sz="4400" i="1" dirty="0"/>
            </a:br>
            <a:r>
              <a:rPr lang="pl-PL" sz="4400" i="1" dirty="0"/>
              <a:t>nie może być wstrząśnięta, </a:t>
            </a:r>
            <a:br>
              <a:rPr lang="pl-PL" sz="4400" i="1" dirty="0"/>
            </a:br>
            <a:r>
              <a:rPr lang="pl-PL" sz="4400" i="1" dirty="0"/>
              <a:t>ponieważ jest </a:t>
            </a:r>
            <a:br>
              <a:rPr lang="pl-PL" sz="4400" i="1" dirty="0"/>
            </a:br>
            <a:r>
              <a:rPr lang="pl-PL" sz="4400" i="1" dirty="0"/>
              <a:t>ona rezultatem przeżytego wstrząsu.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82BF27C-6BE3-A549-A5D3-18E96721BA7A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42421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5E207-5951-954A-B091-D6B45902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62A2A-65AE-0844-B39F-42612AEB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Opracowane na podstawie wykłady „Kluczowy czynnik podwojenia KPI w biznesie Hioba” z czerwca 2018 roku</a:t>
            </a:r>
          </a:p>
          <a:p>
            <a:r>
              <a:rPr lang="pl-PL" dirty="0"/>
              <a:t>Używane i poprawiane jesienią 2021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721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Pan miał wzgląd na Hioba, przywrócił Hioba do dawnego stanu, (...) Pan </a:t>
            </a:r>
            <a:r>
              <a:rPr lang="pl-PL" sz="4400" b="1" i="1" dirty="0"/>
              <a:t>dwukrotnie powiększył</a:t>
            </a:r>
            <a:r>
              <a:rPr lang="pl-PL" sz="4400" i="1" dirty="0"/>
              <a:t> mu całą majętność (…)</a:t>
            </a:r>
          </a:p>
          <a:p>
            <a:pPr marL="0" indent="0" algn="ctr">
              <a:buNone/>
            </a:pPr>
            <a:r>
              <a:rPr lang="pl-PL" sz="4400" i="1" dirty="0"/>
              <a:t>A teraz Pan błogosławił Hiobowi.</a:t>
            </a:r>
            <a:br>
              <a:rPr lang="pl-PL" sz="4400" i="1" dirty="0"/>
            </a:br>
            <a:r>
              <a:rPr lang="pl-PL" sz="4400" i="1" dirty="0"/>
              <a:t>(Hiob 42:10b)</a:t>
            </a:r>
          </a:p>
        </p:txBody>
      </p:sp>
    </p:spTree>
    <p:extLst>
      <p:ext uri="{BB962C8B-B14F-4D97-AF65-F5344CB8AC3E}">
        <p14:creationId xmlns:p14="http://schemas.microsoft.com/office/powerpoint/2010/main" val="172680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6" name="Owal 5"/>
          <p:cNvSpPr/>
          <p:nvPr/>
        </p:nvSpPr>
        <p:spPr>
          <a:xfrm>
            <a:off x="7095759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5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7095759" y="1602873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4825" algn="l"/>
              </a:tabLst>
            </a:pPr>
            <a:r>
              <a:rPr lang="pl-PL" sz="413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398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</p:spTree>
    <p:extLst>
      <p:ext uri="{BB962C8B-B14F-4D97-AF65-F5344CB8AC3E}">
        <p14:creationId xmlns:p14="http://schemas.microsoft.com/office/powerpoint/2010/main" val="98955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 7-9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(7)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Skoro Pan te słowa wypowiedział do Hioba, przemówił i do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Elifaza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: Zapłonąłem gniewem na ciebie i na dwóch przyjaciół twoich, </a:t>
            </a:r>
            <a:r>
              <a:rPr lang="pl-PL" sz="2400" b="1" u="sng" dirty="0">
                <a:solidFill>
                  <a:schemeClr val="accent3">
                    <a:lumMod val="50000"/>
                  </a:schemeClr>
                </a:solidFill>
              </a:rPr>
              <a:t>bo nie mówiliście o Mnie prawdy, jak sługa mój, Hiob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(8)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Weźcie teraz siedem młodych cielców i siedem baranów, idźcie do sługi mego, Hioba, i złóżcie ofiarę całopalną za siebie. Mój sługa, Hiob, będzie się za was modlił. Tylko ze względu na niego nic złego wam nie uczynię, choć nie mówiliście prawdy o Mnie, jak sługa mój, Hiob.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(9)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Poszli więc,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Bildad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Szuach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Sofar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Naamy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 Uczynili, jak mówił im Pan, a Pan (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660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9b-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702963"/>
            <a:ext cx="10515600" cy="49874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przywrócił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dwukrotnie powiększył mu całą majętność. </a:t>
            </a:r>
            <a:r>
              <a:rPr lang="pl-PL" sz="2400" baseline="30000" dirty="0"/>
              <a:t>(11)</a:t>
            </a:r>
            <a:r>
              <a:rPr lang="pl-PL" sz="2400" dirty="0"/>
              <a:t> Przyszli do niego wszyscy jego bracia, siostry i dawni znajomi, jedli z nim chleb w jego domu i ubolewali nad nim, i pocieszali go z powodu nieszczęścia, jakie na niego zesłał Pan. Każdy mu dał jeden srebrny pieniądz i jeden złoty kolczyk.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Nie było w całym kraju kobiet tak pięknych jak córki Hioba. Dał im też ojciec dziedzictwo między braćmi.</a:t>
            </a:r>
          </a:p>
          <a:p>
            <a:pPr marL="0" indent="0">
              <a:buNone/>
            </a:pPr>
            <a:r>
              <a:rPr lang="pl-PL" sz="2400" baseline="30000" dirty="0"/>
              <a:t>(16)</a:t>
            </a:r>
            <a:r>
              <a:rPr lang="pl-PL" sz="2400" dirty="0"/>
              <a:t> I żył jeszcze Hiob sto czterdzieści lat, i widział swych synów i wnuków - cztery pokolenia. </a:t>
            </a:r>
            <a:r>
              <a:rPr lang="pl-PL" sz="2400" baseline="30000" dirty="0"/>
              <a:t>(17)</a:t>
            </a:r>
            <a:r>
              <a:rPr lang="pl-PL" sz="2400" dirty="0"/>
              <a:t> Umarł Hiob stary i w pełni dni.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403412" y="2569882"/>
            <a:ext cx="0" cy="3122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9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u="sng" dirty="0"/>
              <a:t>dwukrotnie</a:t>
            </a:r>
            <a:r>
              <a:rPr lang="pl-PL" sz="2400" dirty="0"/>
              <a:t> powiększył mu całą majętność.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</a:t>
            </a:r>
            <a:br>
              <a:rPr lang="pl-PL" dirty="0"/>
            </a:br>
            <a:r>
              <a:rPr lang="pl-PL" dirty="0"/>
              <a:t>(aktywa + zarząd)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dirty="0"/>
              <a:t>dwukrotnie</a:t>
            </a:r>
            <a:r>
              <a:rPr lang="pl-PL" sz="2400" dirty="0"/>
              <a:t> powiększył mu całą majętność.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24691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76F21C3D-F301-FC4F-97A3-42004381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882672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/>
                        <a:t>3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A8595A5A-F4BE-9841-BBAD-4B1D99FD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8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4732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F5ACECA9-AF81-9642-A5C1-18837AA4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400" dirty="0"/>
              <a:t>Środki trwałe:</a:t>
            </a:r>
          </a:p>
          <a:p>
            <a:pPr marL="0" indent="0">
              <a:buNone/>
            </a:pPr>
            <a:r>
              <a:rPr lang="pl-PL" sz="4400" dirty="0"/>
              <a:t>	7000 </a:t>
            </a:r>
            <a:r>
              <a:rPr lang="pl-PL" sz="4400" dirty="0">
                <a:sym typeface="Wingdings"/>
              </a:rPr>
              <a:t> 14000; 3000  6000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podwojenie!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Zarząd: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	7  7; 3  3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co jest?</a:t>
            </a:r>
          </a:p>
          <a:p>
            <a:pPr marL="0" indent="0">
              <a:buNone/>
            </a:pPr>
            <a:endParaRPr lang="pl-PL" dirty="0">
              <a:sym typeface="Wingdings"/>
            </a:endParaRPr>
          </a:p>
          <a:p>
            <a:pPr marL="0" indent="0">
              <a:buNone/>
            </a:pPr>
            <a:r>
              <a:rPr lang="pl-PL" dirty="0">
                <a:sym typeface="Wingdings"/>
              </a:rPr>
              <a:t>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amortyzacji środka trwałego (wielbłąda, albo stada wielbłądów?)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życia zarządu?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31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EDDE93-5EB8-A741-9AB0-7EAD4C6F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do uwzględnienia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EC53E-23D2-B54E-B7F7-F3CCCD0C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Tematy w ks. Hioba</a:t>
            </a:r>
          </a:p>
          <a:p>
            <a:pPr lvl="1"/>
            <a:r>
              <a:rPr lang="pl-PL" dirty="0"/>
              <a:t>Wątek biznesowy -&gt; KPI</a:t>
            </a:r>
          </a:p>
          <a:p>
            <a:pPr lvl="1"/>
            <a:r>
              <a:rPr lang="pl-PL" dirty="0"/>
              <a:t>Wątek główny: przemiana Hioba</a:t>
            </a:r>
          </a:p>
          <a:p>
            <a:pPr lvl="1"/>
            <a:r>
              <a:rPr lang="pl-PL" dirty="0"/>
              <a:t>Wątek światopoglądowy: w co wierzą ludzie -&gt; 7 spojrzeń</a:t>
            </a:r>
          </a:p>
          <a:p>
            <a:pPr lvl="1"/>
            <a:r>
              <a:rPr lang="pl-PL" dirty="0"/>
              <a:t>Wątek światopoglądowy: kim jest Stwórca (o ile jest Stwórca)</a:t>
            </a:r>
          </a:p>
          <a:p>
            <a:pPr lvl="1"/>
            <a:r>
              <a:rPr lang="pl-PL" dirty="0"/>
              <a:t>Wątek nieprawdziwy – o </a:t>
            </a:r>
            <a:r>
              <a:rPr lang="pl-PL" dirty="0" err="1"/>
              <a:t>ciepnieniu</a:t>
            </a:r>
            <a:r>
              <a:rPr lang="pl-PL" dirty="0"/>
              <a:t>? NIE!</a:t>
            </a:r>
          </a:p>
          <a:p>
            <a:r>
              <a:rPr lang="pl-PL" dirty="0"/>
              <a:t>Rysunki do wstawienia</a:t>
            </a:r>
          </a:p>
          <a:p>
            <a:pPr lvl="1"/>
            <a:r>
              <a:rPr lang="pl-PL" dirty="0"/>
              <a:t>Model odniesienia: Bóg stworzył niebo i ziemie, człowiek w raju, szatan w niebie i na ziemi</a:t>
            </a:r>
          </a:p>
          <a:p>
            <a:pPr lvl="1"/>
            <a:r>
              <a:rPr lang="pl-PL" dirty="0" err="1"/>
              <a:t>Metahistoria</a:t>
            </a:r>
            <a:r>
              <a:rPr lang="pl-PL" dirty="0"/>
              <a:t> i człowiek w czasie</a:t>
            </a:r>
          </a:p>
          <a:p>
            <a:pPr lvl="1"/>
            <a:r>
              <a:rPr lang="pl-PL" dirty="0"/>
              <a:t>Życie człowieka i człowiek w czasie cierpień. Pytanie: </a:t>
            </a:r>
            <a:r>
              <a:rPr lang="pl-PL" dirty="0" err="1"/>
              <a:t>dladczego</a:t>
            </a:r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4755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Hiob wierzył w wieczność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 człowiek umarły nie wstanie, nie zbudzą się zmarli, póki trwa niebo, ze snu swego się nie ocucą. O gdybyś w </a:t>
            </a:r>
            <a:r>
              <a:rPr lang="pl-PL" dirty="0" err="1"/>
              <a:t>Szeolu</a:t>
            </a:r>
            <a:r>
              <a:rPr lang="pl-PL" dirty="0"/>
              <a:t> mnie schował, ukrył, aż gniew Twój przeminie, czas mi wyznaczył, kiedy mnie wspomnisz!?</a:t>
            </a:r>
          </a:p>
          <a:p>
            <a:pPr marL="0" indent="0">
              <a:buNone/>
            </a:pPr>
            <a:r>
              <a:rPr lang="pl-PL" dirty="0"/>
              <a:t>Ale czy zmarły ożyje? Czekałbym przez wszystkie dni mojej służby, aż moja zmiana nadejdzie.</a:t>
            </a:r>
          </a:p>
          <a:p>
            <a:pPr marL="0" indent="0">
              <a:buNone/>
            </a:pPr>
            <a:r>
              <a:rPr lang="pl-PL" b="1" dirty="0"/>
              <a:t>Ty byś zawezwał, ja bym Ci odpowiadał, zapragnąłbyś dzieła rąk swoich.</a:t>
            </a:r>
            <a:br>
              <a:rPr lang="pl-PL" b="1" dirty="0"/>
            </a:br>
            <a:r>
              <a:rPr lang="pl-PL" dirty="0"/>
              <a:t>(Hiob 14:12-15)</a:t>
            </a:r>
          </a:p>
          <a:p>
            <a:pPr marL="0" indent="0">
              <a:buNone/>
            </a:pPr>
            <a:r>
              <a:rPr lang="pl-PL" dirty="0"/>
              <a:t>(</a:t>
            </a:r>
            <a:r>
              <a:rPr lang="mr-IN" dirty="0"/>
              <a:t>…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Lecz ja wiem: Wybawca mój żyje, na ziemi wystąpi jako ostatni. </a:t>
            </a:r>
            <a:r>
              <a:rPr lang="pl-PL" b="1" dirty="0"/>
              <a:t>Potem me szczątki skórą odzieje, i ciałem swym Boga zobaczę. </a:t>
            </a:r>
          </a:p>
          <a:p>
            <a:pPr marL="0" indent="0">
              <a:buNone/>
            </a:pPr>
            <a:r>
              <a:rPr lang="pl-PL" dirty="0"/>
              <a:t>To właśnie ja Go zobaczę, moje oczy ujrzą, nie kto inny; moje nerki już mdleją z tęsknoty za tym.</a:t>
            </a:r>
            <a:br>
              <a:rPr lang="pl-PL" dirty="0"/>
            </a:br>
            <a:r>
              <a:rPr lang="pl-PL" dirty="0"/>
              <a:t>(Hiob 19:25-27)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403412" y="4303059"/>
            <a:ext cx="0" cy="1344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2D8C925-0E08-3346-B7E8-9A1023E33F99}"/>
              </a:ext>
            </a:extLst>
          </p:cNvPr>
          <p:cNvCxnSpPr>
            <a:cxnSpLocks/>
          </p:cNvCxnSpPr>
          <p:nvPr/>
        </p:nvCxnSpPr>
        <p:spPr>
          <a:xfrm>
            <a:off x="403412" y="3311914"/>
            <a:ext cx="0" cy="63715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80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024370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(7)+7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(3)+3+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2507551-3497-1B4D-A595-B07AA151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9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Bóg powołuje nas do wieczności.</a:t>
            </a:r>
          </a:p>
          <a:p>
            <a:endParaRPr lang="pl-PL" sz="3200" dirty="0"/>
          </a:p>
          <a:p>
            <a:r>
              <a:rPr lang="pl-PL" sz="3200" dirty="0"/>
              <a:t>Bogactwo człowieka na ziemi zależy od woli Boga</a:t>
            </a:r>
          </a:p>
          <a:p>
            <a:r>
              <a:rPr lang="pl-PL" sz="3200" dirty="0"/>
              <a:t>Bogactwo w Królestwie Bożym (a więc również w przyszłości) zależy tylko od mojej pracy na ziemi.</a:t>
            </a:r>
          </a:p>
        </p:txBody>
      </p:sp>
    </p:spTree>
    <p:extLst>
      <p:ext uri="{BB962C8B-B14F-4D97-AF65-F5344CB8AC3E}">
        <p14:creationId xmlns:p14="http://schemas.microsoft.com/office/powerpoint/2010/main" val="14634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Mój wniosek z księgi Hioba</a:t>
            </a:r>
            <a:br>
              <a:rPr lang="pl-PL" dirty="0"/>
            </a:br>
            <a:endParaRPr lang="pl-PL" dirty="0"/>
          </a:p>
        </p:txBody>
      </p:sp>
      <p:sp>
        <p:nvSpPr>
          <p:cNvPr id="6" name="Owal 5"/>
          <p:cNvSpPr/>
          <p:nvPr/>
        </p:nvSpPr>
        <p:spPr>
          <a:xfrm>
            <a:off x="7095759" y="3937062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869210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3754139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3033636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B388951E-713D-5347-8BC3-DB66814EEA4B}"/>
              </a:ext>
            </a:extLst>
          </p:cNvPr>
          <p:cNvSpPr txBox="1">
            <a:spLocks/>
          </p:cNvSpPr>
          <p:nvPr/>
        </p:nvSpPr>
        <p:spPr>
          <a:xfrm>
            <a:off x="2050241" y="1196037"/>
            <a:ext cx="7851405" cy="1372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8F5625"/>
                </a:solidFill>
              </a:rPr>
              <a:t>Najważniejszym czynnikiem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rozwoju kapitałowego przedsiębiorstwa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jest decyzja Boga dotycząca inwestorów.</a:t>
            </a:r>
          </a:p>
        </p:txBody>
      </p:sp>
    </p:spTree>
    <p:extLst>
      <p:ext uri="{BB962C8B-B14F-4D97-AF65-F5344CB8AC3E}">
        <p14:creationId xmlns:p14="http://schemas.microsoft.com/office/powerpoint/2010/main" val="749693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Psalm 127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domu nie zbuduje,</a:t>
            </a:r>
            <a:br>
              <a:rPr lang="pl-PL" i="1" dirty="0"/>
            </a:br>
            <a:r>
              <a:rPr lang="pl-PL" i="1" dirty="0"/>
              <a:t>na próżno się trudzą ci, którzy go wznoszą.</a:t>
            </a:r>
            <a:br>
              <a:rPr lang="pl-PL" i="1" dirty="0"/>
            </a:b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miasta nie ustrzeże,</a:t>
            </a:r>
            <a:br>
              <a:rPr lang="pl-PL" i="1" dirty="0"/>
            </a:br>
            <a:r>
              <a:rPr lang="pl-PL" i="1" dirty="0"/>
              <a:t>strażnik czuwa daremnie.</a:t>
            </a:r>
          </a:p>
          <a:p>
            <a:pPr marL="0" indent="0">
              <a:buNone/>
            </a:pPr>
            <a:r>
              <a:rPr lang="pl-PL" i="1" dirty="0"/>
              <a:t>Daremnym jest dla was</a:t>
            </a:r>
            <a:br>
              <a:rPr lang="pl-PL" i="1" dirty="0"/>
            </a:br>
            <a:r>
              <a:rPr lang="pl-PL" i="1" dirty="0"/>
              <a:t>wstawać przed świtem,</a:t>
            </a:r>
            <a:br>
              <a:rPr lang="pl-PL" i="1" dirty="0"/>
            </a:br>
            <a:r>
              <a:rPr lang="pl-PL" i="1" dirty="0"/>
              <a:t>wysiadywać do późna </a:t>
            </a:r>
            <a:br>
              <a:rPr lang="pl-PL" i="1" dirty="0"/>
            </a:br>
            <a:r>
              <a:rPr lang="pl-PL" i="1" dirty="0"/>
              <a:t>dla was, którzy jecie chleb zapracowany ciężko;</a:t>
            </a:r>
            <a:br>
              <a:rPr lang="pl-PL" i="1" dirty="0"/>
            </a:br>
            <a:r>
              <a:rPr lang="pl-PL" i="1" dirty="0"/>
              <a:t>tyle daje On i we śnie tym, których miłuje.</a:t>
            </a:r>
          </a:p>
        </p:txBody>
      </p:sp>
    </p:spTree>
    <p:extLst>
      <p:ext uri="{BB962C8B-B14F-4D97-AF65-F5344CB8AC3E}">
        <p14:creationId xmlns:p14="http://schemas.microsoft.com/office/powerpoint/2010/main" val="1394191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Apostoł Jakub do biznesmenów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Teraz wy, którzy mówicie: Dziś albo jutro udamy się do tego oto miasta i spędzimy tam rok, będziemy uprawiać handel i osiągniemy zyski, wy, którzy nie wiecie nawet, co jutro będzie. Bo czymże jest życie wasze? Parą jesteście, co się ukazuje na krótko, a potem znika. Zamiast tego powinniście mówić: Jeżeli Pan zechce, a będziemy żyli, zrobimy to lub owo.</a:t>
            </a:r>
          </a:p>
          <a:p>
            <a:pPr marL="0" indent="0" algn="r">
              <a:buNone/>
            </a:pPr>
            <a:r>
              <a:rPr lang="pl-PL" i="1" dirty="0"/>
              <a:t>List apostoła Jakuba, rozdział 4, wersety od 13</a:t>
            </a:r>
          </a:p>
        </p:txBody>
      </p:sp>
    </p:spTree>
    <p:extLst>
      <p:ext uri="{BB962C8B-B14F-4D97-AF65-F5344CB8AC3E}">
        <p14:creationId xmlns:p14="http://schemas.microsoft.com/office/powerpoint/2010/main" val="912014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 Dyskusja?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45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 o Księdze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Księga Hioba to Stary Testament</a:t>
            </a:r>
          </a:p>
          <a:p>
            <a:r>
              <a:rPr lang="pl-PL" dirty="0"/>
              <a:t>Księga Hioba jest stara:</a:t>
            </a:r>
          </a:p>
          <a:p>
            <a:pPr lvl="1"/>
            <a:r>
              <a:rPr lang="pl-PL" dirty="0"/>
              <a:t>na pewno przez Mojżeszem, a więc przez -1400</a:t>
            </a:r>
          </a:p>
          <a:p>
            <a:pPr lvl="1"/>
            <a:r>
              <a:rPr lang="pl-PL" dirty="0"/>
              <a:t>raczej, przed Abrahamem, a więc przed -1700</a:t>
            </a:r>
          </a:p>
          <a:p>
            <a:pPr lvl="1"/>
            <a:r>
              <a:rPr lang="pl-PL" dirty="0"/>
              <a:t>możliwe, że przed Noem, więc przed -4135 lat, albo niedługo po</a:t>
            </a:r>
          </a:p>
          <a:p>
            <a:r>
              <a:rPr lang="pl-PL" dirty="0"/>
              <a:t>Księga bardzo dobrze zachowana – w </a:t>
            </a:r>
            <a:r>
              <a:rPr lang="pl-PL" dirty="0" err="1"/>
              <a:t>Qumran</a:t>
            </a:r>
            <a:r>
              <a:rPr lang="pl-PL" dirty="0"/>
              <a:t> znaleziono manuskrypty</a:t>
            </a:r>
          </a:p>
          <a:p>
            <a:r>
              <a:rPr lang="pl-PL" dirty="0"/>
              <a:t>Księga bardzo dobrze zachowana, ale to poezja hebrajska i język trudny</a:t>
            </a:r>
          </a:p>
          <a:p>
            <a:r>
              <a:rPr lang="pl-PL" dirty="0"/>
              <a:t>Przekłady na polski:</a:t>
            </a:r>
          </a:p>
          <a:p>
            <a:pPr lvl="1"/>
            <a:r>
              <a:rPr lang="pl-PL" dirty="0"/>
              <a:t>Biblia Tysiąclecia </a:t>
            </a:r>
            <a:r>
              <a:rPr lang="mr-IN" dirty="0"/>
              <a:t>–</a:t>
            </a:r>
            <a:r>
              <a:rPr lang="pl-PL" dirty="0"/>
              <a:t> godny polecenia</a:t>
            </a:r>
          </a:p>
          <a:p>
            <a:pPr lvl="1"/>
            <a:r>
              <a:rPr lang="pl-PL" dirty="0"/>
              <a:t>Biblia Warszawska</a:t>
            </a:r>
          </a:p>
          <a:p>
            <a:pPr lvl="1"/>
            <a:r>
              <a:rPr lang="pl-PL" dirty="0"/>
              <a:t>Biblia Gdańska </a:t>
            </a:r>
            <a:r>
              <a:rPr lang="mr-IN" dirty="0"/>
              <a:t>–</a:t>
            </a:r>
            <a:r>
              <a:rPr lang="pl-PL" dirty="0"/>
              <a:t> dość wierny</a:t>
            </a:r>
          </a:p>
          <a:p>
            <a:pPr lvl="1"/>
            <a:r>
              <a:rPr lang="pl-PL" dirty="0"/>
              <a:t>ks. Wujek i inne renesansowe</a:t>
            </a:r>
          </a:p>
        </p:txBody>
      </p:sp>
    </p:spTree>
    <p:extLst>
      <p:ext uri="{BB962C8B-B14F-4D97-AF65-F5344CB8AC3E}">
        <p14:creationId xmlns:p14="http://schemas.microsoft.com/office/powerpoint/2010/main" val="54972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1-5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</a:t>
            </a:r>
          </a:p>
          <a:p>
            <a:pPr marL="0" indent="0">
              <a:buNone/>
            </a:pPr>
            <a:r>
              <a:rPr lang="pl-PL" sz="2400" dirty="0"/>
              <a:t>Był to mąż sprawiedliwy, prawy, bogobojny i unikający zła. </a:t>
            </a:r>
            <a:r>
              <a:rPr lang="pl-PL" sz="2400" baseline="30000" dirty="0"/>
              <a:t>(2)</a:t>
            </a:r>
            <a:r>
              <a:rPr lang="pl-PL" sz="2400" dirty="0"/>
              <a:t> Miał siedmiu synów i trzy córki. </a:t>
            </a:r>
            <a:r>
              <a:rPr lang="pl-PL" sz="2400" baseline="30000" dirty="0"/>
              <a:t>(3)</a:t>
            </a:r>
            <a:r>
              <a:rPr lang="pl-PL" sz="2400" dirty="0"/>
              <a:t> </a:t>
            </a:r>
            <a:r>
              <a:rPr lang="pl-PL" sz="2400" u="sng" dirty="0"/>
              <a:t>Majętność jego stanowiło siedem tysięcy owiec, trzy tysiące wielbłądów, pięćset jarzm wołów, pięćset oślic oraz wielka liczba służby</a:t>
            </a:r>
            <a:r>
              <a:rPr lang="pl-PL" sz="2400" dirty="0"/>
              <a:t>. Był najwybitniejszym człowiekiem spośród wszystkich ludzi Wschodu.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Synowie jego mieli zwyczaj udawania się na ucztę, którą każdy z nich urządzał po kolei we własnym domu w dniu oznaczonym. Zapraszali też swoje trzy siostry, by jadły i piły z nimi. </a:t>
            </a:r>
            <a:r>
              <a:rPr lang="pl-PL" sz="2400" baseline="30000" dirty="0"/>
              <a:t>(5)</a:t>
            </a:r>
            <a:r>
              <a:rPr lang="pl-PL" sz="2400" dirty="0"/>
              <a:t> Gdy mijał czas ucztowania, Hiob dbał o to, by dokonywać ich oczyszczenia. Wstawał wczesnym rankiem i składał całopalenie stosownie do ich liczby. Bo mówił Hiob do siebie: Może moi synowie zgrzeszyli i złorzeczyli Bogu w sercach? Hiob zawsze tak postępował.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657412" y="2330823"/>
            <a:ext cx="0" cy="15090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1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dirty="0"/>
              <a:t>Majętność jego stanowiło</a:t>
            </a:r>
            <a:r>
              <a:rPr lang="pl-PL" sz="2400" b="1" dirty="0"/>
              <a:t>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9473296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BD1557FC-B10D-804A-B04D-3D635780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6-12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51355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Pewnego dnia, gdy synowie Boży przyszli stawić się przed Panem, szatan też przyszedł z nimi.</a:t>
            </a:r>
          </a:p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I rzekł Bóg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odrzekł Panu: Przemierzałem ziemię i wędrowałem po niej. </a:t>
            </a:r>
          </a:p>
          <a:p>
            <a:pPr marL="0" indent="0">
              <a:buNone/>
            </a:pPr>
            <a:r>
              <a:rPr lang="pl-PL" sz="2400" baseline="30000" dirty="0"/>
              <a:t>(8)</a:t>
            </a:r>
            <a:r>
              <a:rPr lang="pl-PL" sz="2400" dirty="0"/>
              <a:t> Mówi Pan do szatana: A zwróciłeś uwagę na sługę mego, Hioba? Bo nie ma na całej ziemi drugiego, kto by tak był prawy, sprawiedliwy, bogobojny i unikający grzechu jak on. 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Szatan na to do Pana: Czyż za darmo Hiob czci Boga? </a:t>
            </a:r>
            <a:r>
              <a:rPr lang="pl-PL" sz="2400" baseline="30000" dirty="0"/>
              <a:t>(10)</a:t>
            </a:r>
            <a:r>
              <a:rPr lang="pl-PL" sz="2400" b="1" dirty="0"/>
              <a:t> Czyż Ty nie ogrodziłeś zewsząd jego samego, jego domu i całej majętności? Pracy jego rąk pobłogosławiłeś, jego dobytek na ziemi się mnoży</a:t>
            </a:r>
            <a:r>
              <a:rPr lang="pl-PL" sz="2400" dirty="0"/>
              <a:t>. </a:t>
            </a:r>
            <a:r>
              <a:rPr lang="pl-PL" sz="2400" baseline="30000" dirty="0"/>
              <a:t>(11)</a:t>
            </a:r>
            <a:r>
              <a:rPr lang="pl-PL" sz="2400" dirty="0"/>
              <a:t> Wyciągnij, proszę, rękę i dotknij jego majątku!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</a:t>
            </a:r>
            <a:r>
              <a:rPr lang="pl-PL" sz="2400" b="1" dirty="0"/>
              <a:t>Rzekł Pan do szatana: Oto cały majątek jego w twej mocy</a:t>
            </a:r>
            <a:r>
              <a:rPr lang="pl-PL" sz="2400" dirty="0"/>
              <a:t>. Tylko na niego samego nie wyciągaj ręki. I odszedł szatan sprzed oblicza Pańskiego.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4392706"/>
            <a:ext cx="0" cy="104588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4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13-19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538942"/>
            <a:ext cx="10515600" cy="50417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Pewnego dnia, gdy synowie i córki jedli i pili w domu najstarszego brata, przyszedł posłaniec do Hioba i rzekł: Woły orały, a oślice pasły się tuż obok.  Wtem napadli Sabejczycy, porwali je, a </a:t>
            </a:r>
            <a:r>
              <a:rPr lang="pl-PL" sz="2400" b="1" dirty="0"/>
              <a:t>sługi mieczem pozabijal</a:t>
            </a:r>
            <a:r>
              <a:rPr lang="pl-PL" sz="2400" dirty="0"/>
              <a:t>i,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(16b)</a:t>
            </a:r>
            <a:r>
              <a:rPr lang="pl-PL" sz="2400" dirty="0"/>
              <a:t> Gdy ten jeszcze mówił, przyszedł inny i rzekł:</a:t>
            </a:r>
            <a:r>
              <a:rPr lang="pl-PL" sz="2400" b="1" dirty="0"/>
              <a:t> Ogień Boży spadł z nieba, zapłonął wśród owiec</a:t>
            </a:r>
            <a:r>
              <a:rPr lang="pl-PL" sz="2400" dirty="0"/>
              <a:t> oraz sług i pochłonął ich.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(17)</a:t>
            </a:r>
            <a:r>
              <a:rPr lang="pl-PL" sz="2400" dirty="0"/>
              <a:t> Gdy ten jeszcze mówił, przyszedł inny i rzekł: Chaldejczycy zstąpili z trzema oddziałami, </a:t>
            </a:r>
            <a:r>
              <a:rPr lang="pl-PL" sz="2400" b="1" dirty="0"/>
              <a:t>napadli na wielbłądy</a:t>
            </a:r>
            <a:r>
              <a:rPr lang="pl-PL" sz="2400" dirty="0"/>
              <a:t>, a sługi ostrzem miecza zabili.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(18)</a:t>
            </a:r>
            <a:r>
              <a:rPr lang="pl-PL" sz="2400" dirty="0"/>
              <a:t> Gdy ten jeszcze mówił, przyszedł inny i rzekł: Twoi </a:t>
            </a:r>
            <a:r>
              <a:rPr lang="pl-PL" sz="2400" b="1" dirty="0"/>
              <a:t>synowie i córki</a:t>
            </a:r>
            <a:r>
              <a:rPr lang="pl-PL" sz="2400" dirty="0"/>
              <a:t> jedli i pili wino w domu najstarszego brata. Wtem powiał szalony wicher z pustyni, poruszył czterema węgłami domu, zawalił go na dzieci, tak iż poumierały. Ja sam uszedłem, by ci o tym donieść.</a:t>
            </a:r>
          </a:p>
        </p:txBody>
      </p:sp>
    </p:spTree>
    <p:extLst>
      <p:ext uri="{BB962C8B-B14F-4D97-AF65-F5344CB8AC3E}">
        <p14:creationId xmlns:p14="http://schemas.microsoft.com/office/powerpoint/2010/main" val="117755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od 20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(20)</a:t>
            </a:r>
            <a:r>
              <a:rPr lang="pl-PL" sz="2400" dirty="0"/>
              <a:t> Hiob wstał, rozdarł szaty, ogolił głowę, upadł na ziemię, oddał pokłon </a:t>
            </a:r>
            <a:r>
              <a:rPr lang="pl-PL" sz="2400" baseline="30000" dirty="0"/>
              <a:t>(21)</a:t>
            </a:r>
            <a:r>
              <a:rPr lang="pl-PL" sz="2400" dirty="0"/>
              <a:t> i rzekł: 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i="1" dirty="0"/>
              <a:t>Nagi wyszedłem z łona matki</a:t>
            </a:r>
            <a:br>
              <a:rPr lang="pl-PL" sz="2400" i="1" dirty="0"/>
            </a:br>
            <a:r>
              <a:rPr lang="pl-PL" sz="2400" i="1" dirty="0"/>
              <a:t>		i nagi tam wrócę. </a:t>
            </a:r>
            <a:br>
              <a:rPr lang="pl-PL" sz="2400" i="1" dirty="0"/>
            </a:br>
            <a:r>
              <a:rPr lang="pl-PL" sz="2400" i="1" dirty="0"/>
              <a:t>	Dał Pan i zabrał Pan. </a:t>
            </a:r>
            <a:br>
              <a:rPr lang="pl-PL" sz="2400" i="1" dirty="0"/>
            </a:br>
            <a:r>
              <a:rPr lang="pl-PL" sz="2400" i="1" dirty="0"/>
              <a:t>		Niech będzie imię Pańskie błogosławione!</a:t>
            </a:r>
          </a:p>
          <a:p>
            <a:pPr marL="0" indent="0">
              <a:buNone/>
            </a:pPr>
            <a:r>
              <a:rPr lang="pl-PL" sz="2400" baseline="30000" dirty="0"/>
              <a:t>(22)</a:t>
            </a:r>
            <a:r>
              <a:rPr lang="pl-PL" sz="2400" dirty="0"/>
              <a:t> W tym wszystkim Hiob nie zgrzeszył i nie przypisał Bogu nieprawości.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2390588"/>
            <a:ext cx="0" cy="122517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3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3279</Words>
  <Application>Microsoft Macintosh PowerPoint</Application>
  <PresentationFormat>Panoramiczny</PresentationFormat>
  <Paragraphs>308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Mangal</vt:lpstr>
      <vt:lpstr>Times</vt:lpstr>
      <vt:lpstr>Wingdings</vt:lpstr>
      <vt:lpstr>Motyw pakietu Office</vt:lpstr>
      <vt:lpstr>Materiał do godzinnego studium Księgi Hioba</vt:lpstr>
      <vt:lpstr>Historia</vt:lpstr>
      <vt:lpstr>Uwagi do uwzględnienia</vt:lpstr>
      <vt:lpstr>Info o Księdze Hioba</vt:lpstr>
      <vt:lpstr>Rozdział 1, wersy 1-5</vt:lpstr>
      <vt:lpstr>Co miał Hiob na początku (aktywa)</vt:lpstr>
      <vt:lpstr>Rozdział 1, wersy 6-12</vt:lpstr>
      <vt:lpstr>Rozdział 1, wersy 13-19</vt:lpstr>
      <vt:lpstr>Rozdział 1, wersy od 20</vt:lpstr>
      <vt:lpstr>Co miał Hiob na początku (aktywa)</vt:lpstr>
      <vt:lpstr>Co miał Hiob na początku  (aktywa+zarząd)</vt:lpstr>
      <vt:lpstr>Rozdział 2, wersy 1-6</vt:lpstr>
      <vt:lpstr>Rozdział 2, wersy 7-10</vt:lpstr>
      <vt:lpstr>Rozdział 2, wersy od 11</vt:lpstr>
      <vt:lpstr>Struktura Księgi Hioba</vt:lpstr>
      <vt:lpstr>Rozdział 42, wersy od 1-6 </vt:lpstr>
      <vt:lpstr>Proces główny – przemiana Hioba</vt:lpstr>
      <vt:lpstr>Proces główny – przemiana Hioba</vt:lpstr>
      <vt:lpstr>Proces główny – przemiana Hioba</vt:lpstr>
      <vt:lpstr>Proces poboczny – rozwój biznesu</vt:lpstr>
      <vt:lpstr>Proces poboczny – rozwój biznesu</vt:lpstr>
      <vt:lpstr>Rozdział 42, wersy od 1-6 </vt:lpstr>
      <vt:lpstr>Rozdział 42,  7-9</vt:lpstr>
      <vt:lpstr>Rozdział 42, wersy 9b-</vt:lpstr>
      <vt:lpstr>Podwojenie?</vt:lpstr>
      <vt:lpstr>Co miał Hiob (aktywa + zarząd)</vt:lpstr>
      <vt:lpstr>A co z zarządem? Podwojenie?</vt:lpstr>
      <vt:lpstr>A co z zarządem? Podwojenie i bonus!</vt:lpstr>
      <vt:lpstr>Podwojenie?</vt:lpstr>
      <vt:lpstr>Hiob wierzył w wieczność</vt:lpstr>
      <vt:lpstr>A co z zarządem? Podwojenie i bonus!</vt:lpstr>
      <vt:lpstr>Moje wnioski</vt:lpstr>
      <vt:lpstr>Mój wniosek z księgi Hioba </vt:lpstr>
      <vt:lpstr>Psalm 127</vt:lpstr>
      <vt:lpstr>Apostoł Jakub do biznesmenów</vt:lpstr>
      <vt:lpstr>Pytania? Dyskusja?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Hiob</dc:title>
  <dc:creator>Wojciech Apel</dc:creator>
  <cp:lastModifiedBy>Wojciech Apel</cp:lastModifiedBy>
  <cp:revision>48</cp:revision>
  <cp:lastPrinted>2021-09-12T21:29:51Z</cp:lastPrinted>
  <dcterms:created xsi:type="dcterms:W3CDTF">2018-06-02T14:50:59Z</dcterms:created>
  <dcterms:modified xsi:type="dcterms:W3CDTF">2021-09-12T21:37:29Z</dcterms:modified>
</cp:coreProperties>
</file>